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0" r:id="rId4"/>
  </p:sldMasterIdLst>
  <p:notesMasterIdLst>
    <p:notesMasterId r:id="rId16"/>
  </p:notesMasterIdLst>
  <p:sldIdLst>
    <p:sldId id="256" r:id="rId5"/>
    <p:sldId id="261" r:id="rId6"/>
    <p:sldId id="262" r:id="rId7"/>
    <p:sldId id="263" r:id="rId8"/>
    <p:sldId id="265" r:id="rId9"/>
    <p:sldId id="266" r:id="rId10"/>
    <p:sldId id="269" r:id="rId11"/>
    <p:sldId id="267" r:id="rId12"/>
    <p:sldId id="268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48" autoAdjust="0"/>
  </p:normalViewPr>
  <p:slideViewPr>
    <p:cSldViewPr>
      <p:cViewPr>
        <p:scale>
          <a:sx n="100" d="100"/>
          <a:sy n="100" d="100"/>
        </p:scale>
        <p:origin x="-72" y="11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498DB960-2B76-49A4-B4DC-4E752D1B98C4}" type="datetimeFigureOut">
              <a:rPr lang="es-ES"/>
              <a:pPr/>
              <a:t>17/05/2017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BFC0730A-D9D0-4B64-B15A-CC5DED520116}" type="slidenum">
              <a:rPr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7835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730A-D9D0-4B64-B15A-CC5DED520116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730A-D9D0-4B64-B15A-CC5DED520116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0730A-D9D0-4B64-B15A-CC5DED520116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2386A3-2E31-4C9B-B0BE-45709ADB9841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718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6512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1386008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8897651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5362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4848453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47386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1923786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5552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5684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121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4F9E6-8BD1-4849-86DE-3CD23B63DC4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1283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50000"/>
              </a:schemeClr>
            </a:gs>
            <a:gs pos="30000">
              <a:schemeClr val="bg2">
                <a:lumMod val="75000"/>
              </a:schemeClr>
            </a:gs>
            <a:gs pos="100000">
              <a:schemeClr val="bg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628800"/>
            <a:ext cx="6858000" cy="1143000"/>
          </a:xfrm>
        </p:spPr>
        <p:txBody>
          <a:bodyPr/>
          <a:lstStyle/>
          <a:p>
            <a:r>
              <a:rPr lang="es-AR" dirty="0"/>
              <a:t>  </a:t>
            </a:r>
            <a:endParaRPr lang="es-E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6965" y="4221088"/>
            <a:ext cx="6858000" cy="1224136"/>
          </a:xfrm>
        </p:spPr>
        <p:txBody>
          <a:bodyPr>
            <a:normAutofit fontScale="92500" lnSpcReduction="20000"/>
          </a:bodyPr>
          <a:lstStyle/>
          <a:p>
            <a:pPr lvl="0">
              <a:spcBef>
                <a:spcPct val="0"/>
              </a:spcBef>
              <a:buClrTx/>
              <a:buSzTx/>
              <a:defRPr/>
            </a:pPr>
            <a:r>
              <a:rPr lang="es-AR" b="1" dirty="0">
                <a:latin typeface="+mn-lt"/>
              </a:rPr>
              <a:t>17, 18 y 19 de MAYO de 2017 </a:t>
            </a:r>
          </a:p>
          <a:p>
            <a:pPr lvl="0">
              <a:spcBef>
                <a:spcPct val="0"/>
              </a:spcBef>
              <a:buClrTx/>
              <a:buSzTx/>
              <a:defRPr/>
            </a:pPr>
            <a:r>
              <a:rPr lang="es-AR" b="1" dirty="0">
                <a:latin typeface="+mn-lt"/>
              </a:rPr>
              <a:t>PILAR – PROVINCIA DE BUENOS AIRES</a:t>
            </a:r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s-AR" smtClean="0"/>
              <a:pPr/>
              <a:t>1</a:t>
            </a:fld>
            <a:endParaRPr lang="es-AR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371337" y="1114425"/>
            <a:ext cx="8208912" cy="2592288"/>
          </a:xfrm>
          <a:prstGeom prst="rect">
            <a:avLst/>
          </a:prstGeom>
        </p:spPr>
        <p:txBody>
          <a:bodyPr vert="horz" rtlCol="0" anchor="ctr" anchorCtr="0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8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>Taller de Adquisiciones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  <a:t/>
            </a:r>
            <a:br>
              <a:rPr kumimoji="0" lang="es-AR" sz="3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ea typeface="+mj-ea"/>
                <a:cs typeface="+mj-cs"/>
              </a:rPr>
            </a:br>
            <a:endParaRPr kumimoji="0" lang="es-AR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AR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1533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Microsoft Sans Serif" pitchFamily="34" charset="0"/>
                <a:ea typeface="Times New Roman" pitchFamily="18" charset="0"/>
                <a:cs typeface="Microsoft Sans Serif" pitchFamily="34" charset="0"/>
              </a:rPr>
              <a:t>        </a:t>
            </a:r>
            <a:endParaRPr kumimoji="0" lang="es-A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14 CuadroTexto"/>
          <p:cNvSpPr txBox="1"/>
          <p:nvPr/>
        </p:nvSpPr>
        <p:spPr>
          <a:xfrm>
            <a:off x="1331640" y="321297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6093296"/>
            <a:ext cx="6891645" cy="5118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AR" dirty="0">
                <a:solidFill>
                  <a:schemeClr val="accent2">
                    <a:lumMod val="50000"/>
                  </a:schemeClr>
                </a:solidFill>
              </a:rPr>
              <a:t>Qué es la plataforma SEPA?</a:t>
            </a:r>
            <a:br>
              <a:rPr lang="es-AR" dirty="0">
                <a:solidFill>
                  <a:schemeClr val="accent2">
                    <a:lumMod val="50000"/>
                  </a:schemeClr>
                </a:solidFill>
              </a:rPr>
            </a:b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8617" indent="-478617" algn="just">
              <a:spcAft>
                <a:spcPct val="0"/>
              </a:spcAft>
              <a:buClr>
                <a:schemeClr val="accent2"/>
              </a:buClr>
              <a:defRPr/>
            </a:pPr>
            <a:r>
              <a:rPr lang="es-ES" dirty="0"/>
              <a:t>Plataforma Web que provee toda la información vinculada a los contratos de Proyectos financiados por el Banco Inter-Americano de Desarrollo (BID).</a:t>
            </a:r>
          </a:p>
          <a:p>
            <a:pPr marL="478617" indent="-478617" algn="just">
              <a:spcAft>
                <a:spcPct val="0"/>
              </a:spcAft>
              <a:buClr>
                <a:schemeClr val="accent2"/>
              </a:buClr>
              <a:defRPr/>
            </a:pPr>
            <a:r>
              <a:rPr lang="es-ES" dirty="0"/>
              <a:t>Instrumento para crear, modificar y aprobar el Plan de Adquisiciones de un proyecto</a:t>
            </a:r>
          </a:p>
          <a:p>
            <a:pPr marL="0" indent="0" algn="ctr">
              <a:spcAft>
                <a:spcPct val="0"/>
              </a:spcAft>
              <a:buClr>
                <a:schemeClr val="accent2"/>
              </a:buClr>
              <a:buNone/>
              <a:defRPr/>
            </a:pPr>
            <a:r>
              <a:rPr lang="es-ES" b="1" u="sng" dirty="0">
                <a:solidFill>
                  <a:schemeClr val="accent2"/>
                </a:solidFill>
              </a:rPr>
              <a:t>http://www.iniciativasepa.org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s-ES" smtClean="0"/>
              <a:pPr/>
              <a:t>10</a:t>
            </a:fld>
            <a:endParaRPr lang="es-ES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6093296"/>
            <a:ext cx="6891645" cy="511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78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>
                <a:solidFill>
                  <a:srgbClr val="002060"/>
                </a:solidFill>
              </a:rPr>
              <a:t>Características Principales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9956" indent="-399956" fontAlgn="base">
              <a:lnSpc>
                <a:spcPts val="3360"/>
              </a:lnSpc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ü"/>
              <a:defRPr/>
            </a:pPr>
            <a:r>
              <a:rPr lang="es-AR" sz="2400" dirty="0">
                <a:solidFill>
                  <a:srgbClr val="3333CC">
                    <a:lumMod val="50000"/>
                  </a:srgbClr>
                </a:solidFill>
                <a:cs typeface="Arial" charset="0"/>
              </a:rPr>
              <a:t>Mejorar la </a:t>
            </a:r>
            <a:r>
              <a:rPr lang="es-AR" sz="2400" b="1" dirty="0">
                <a:solidFill>
                  <a:schemeClr val="accent2"/>
                </a:solidFill>
                <a:cs typeface="Arial" charset="0"/>
              </a:rPr>
              <a:t>capacidad de planificación </a:t>
            </a:r>
            <a:r>
              <a:rPr lang="es-AR" sz="2400" dirty="0">
                <a:solidFill>
                  <a:srgbClr val="3333CC">
                    <a:lumMod val="50000"/>
                  </a:srgbClr>
                </a:solidFill>
                <a:cs typeface="Arial" charset="0"/>
              </a:rPr>
              <a:t>de los ejecutores</a:t>
            </a:r>
          </a:p>
          <a:p>
            <a:pPr marL="399956" indent="-399956" fontAlgn="base">
              <a:lnSpc>
                <a:spcPts val="3360"/>
              </a:lnSpc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ü"/>
              <a:defRPr/>
            </a:pPr>
            <a:r>
              <a:rPr lang="es-AR" sz="2400" dirty="0">
                <a:solidFill>
                  <a:srgbClr val="3333CC">
                    <a:lumMod val="50000"/>
                  </a:srgbClr>
                </a:solidFill>
                <a:cs typeface="Arial" charset="0"/>
              </a:rPr>
              <a:t>Mejorar la </a:t>
            </a:r>
            <a:r>
              <a:rPr lang="es-AR" sz="2400" b="1" dirty="0">
                <a:solidFill>
                  <a:schemeClr val="accent2"/>
                </a:solidFill>
                <a:cs typeface="Arial" charset="0"/>
              </a:rPr>
              <a:t>capacidad de monitoreo </a:t>
            </a:r>
            <a:r>
              <a:rPr lang="es-AR" sz="2400" dirty="0">
                <a:solidFill>
                  <a:srgbClr val="3333CC">
                    <a:lumMod val="50000"/>
                  </a:srgbClr>
                </a:solidFill>
                <a:cs typeface="Arial" charset="0"/>
              </a:rPr>
              <a:t>a los Proyectos</a:t>
            </a:r>
          </a:p>
          <a:p>
            <a:pPr marL="399956" indent="-399956" fontAlgn="base">
              <a:lnSpc>
                <a:spcPts val="3360"/>
              </a:lnSpc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ü"/>
              <a:defRPr/>
            </a:pPr>
            <a:r>
              <a:rPr lang="es-AR" sz="2400" dirty="0">
                <a:solidFill>
                  <a:srgbClr val="3333CC">
                    <a:lumMod val="50000"/>
                  </a:srgbClr>
                </a:solidFill>
                <a:cs typeface="Arial" charset="0"/>
              </a:rPr>
              <a:t>Unificar en un portal todas las operaciones para </a:t>
            </a:r>
            <a:r>
              <a:rPr lang="es-AR" sz="2400" b="1" dirty="0">
                <a:solidFill>
                  <a:schemeClr val="accent2"/>
                </a:solidFill>
                <a:cs typeface="Arial" charset="0"/>
              </a:rPr>
              <a:t>fortalecer</a:t>
            </a:r>
            <a:r>
              <a:rPr lang="es-AR" sz="2400" b="1" dirty="0">
                <a:solidFill>
                  <a:srgbClr val="3333CC">
                    <a:lumMod val="50000"/>
                  </a:srgbClr>
                </a:solidFill>
                <a:cs typeface="Arial" charset="0"/>
              </a:rPr>
              <a:t>:</a:t>
            </a:r>
          </a:p>
          <a:p>
            <a:pPr marL="857050" lvl="2" indent="-399956" fontAlgn="base">
              <a:lnSpc>
                <a:spcPts val="336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defRPr/>
            </a:pPr>
            <a:r>
              <a:rPr lang="es-AR" dirty="0">
                <a:solidFill>
                  <a:srgbClr val="3333CC">
                    <a:lumMod val="50000"/>
                  </a:srgbClr>
                </a:solidFill>
                <a:cs typeface="Arial" charset="0"/>
              </a:rPr>
              <a:t>Transparencia de las operaciones</a:t>
            </a:r>
          </a:p>
          <a:p>
            <a:pPr marL="857050" lvl="2" indent="-399956" fontAlgn="base">
              <a:lnSpc>
                <a:spcPts val="336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defRPr/>
            </a:pPr>
            <a:r>
              <a:rPr lang="es-AR" dirty="0">
                <a:solidFill>
                  <a:srgbClr val="3333CC">
                    <a:lumMod val="50000"/>
                  </a:srgbClr>
                </a:solidFill>
                <a:cs typeface="Arial" charset="0"/>
              </a:rPr>
              <a:t>Rendición de cuentas</a:t>
            </a:r>
          </a:p>
          <a:p>
            <a:pPr marL="857050" lvl="2" indent="-399956" fontAlgn="base">
              <a:lnSpc>
                <a:spcPts val="3360"/>
              </a:lnSpc>
              <a:spcBef>
                <a:spcPts val="600"/>
              </a:spcBef>
              <a:spcAft>
                <a:spcPct val="0"/>
              </a:spcAft>
              <a:buClr>
                <a:schemeClr val="accent2"/>
              </a:buClr>
              <a:defRPr/>
            </a:pPr>
            <a:r>
              <a:rPr lang="es-AR" dirty="0">
                <a:solidFill>
                  <a:srgbClr val="3333CC">
                    <a:lumMod val="50000"/>
                  </a:srgbClr>
                </a:solidFill>
                <a:cs typeface="Arial" charset="0"/>
              </a:rPr>
              <a:t>Acceso a las oportunidades de todos los posibles oferentes</a:t>
            </a:r>
            <a:endParaRPr lang="es-ES_tradnl" dirty="0">
              <a:solidFill>
                <a:srgbClr val="3333CC">
                  <a:lumMod val="50000"/>
                </a:srgbClr>
              </a:solidFill>
              <a:cs typeface="Arial" charset="0"/>
            </a:endParaRP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s-ES" smtClean="0"/>
              <a:pPr/>
              <a:t>11</a:t>
            </a:fld>
            <a:endParaRPr lang="es-ES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6093296"/>
            <a:ext cx="6891645" cy="511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75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64432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s-ES_tradnl" sz="4000" b="1" dirty="0">
                <a:solidFill>
                  <a:schemeClr val="bg2">
                    <a:lumMod val="25000"/>
                  </a:schemeClr>
                </a:solidFill>
                <a:latin typeface="+mn-lt"/>
              </a:rPr>
              <a:t>PLANEAMIENTO DE LAS ADQUISICIONES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84144"/>
          </a:xfrm>
        </p:spPr>
        <p:txBody>
          <a:bodyPr>
            <a:normAutofit fontScale="55000" lnSpcReduction="20000"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buFontTx/>
              <a:buChar char="•"/>
              <a:defRPr/>
            </a:pPr>
            <a:endParaRPr lang="es-ES_tradnl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ctr" fontAlgn="auto">
              <a:spcBef>
                <a:spcPct val="50000"/>
              </a:spcBef>
              <a:spcAft>
                <a:spcPts val="0"/>
              </a:spcAft>
              <a:buNone/>
              <a:defRPr/>
            </a:pPr>
            <a:r>
              <a:rPr lang="es-ES_tradnl" sz="4500" dirty="0"/>
              <a:t>LA EXITOSA EJECUCION DEL PROYECTO Y DESEMBOLSOS DEL PRESTAMO DEPENDEN DE UNA EFICIENTE Y OPORTUNA CONTRATACION DE OBRAS, BIENES Y SERVICIOS</a:t>
            </a:r>
          </a:p>
          <a:p>
            <a:pPr algn="ctr">
              <a:spcBef>
                <a:spcPct val="50000"/>
              </a:spcBef>
              <a:buNone/>
              <a:defRPr/>
            </a:pPr>
            <a:r>
              <a:rPr lang="es-AR" sz="4500" dirty="0"/>
              <a:t>UNA BUENA PLANIFICACIÓN DE LAS ADQUISICIONES ASEGURA UNA BUENA GESTIÓN Y EJECUCIÓN DE PROYECTO DANDO CUMPLIMIENTO ASÍ A UNOS DE LAS PRINCIPIOS FUNDAMENTALES DEL BANCO: </a:t>
            </a:r>
          </a:p>
          <a:p>
            <a:pPr algn="ctr">
              <a:spcBef>
                <a:spcPct val="50000"/>
              </a:spcBef>
              <a:buNone/>
              <a:defRPr/>
            </a:pPr>
            <a:r>
              <a:rPr lang="es-AR" sz="4000" dirty="0"/>
              <a:t>“</a:t>
            </a:r>
            <a:r>
              <a:rPr lang="es-AR" sz="4000" u="sng" dirty="0"/>
              <a:t>EL PRINCIPIO DE EFICIENCIA</a:t>
            </a:r>
            <a:r>
              <a:rPr lang="es-AR" sz="4000" dirty="0"/>
              <a:t>”</a:t>
            </a:r>
            <a:endParaRPr lang="es-ES" sz="4000" b="1" dirty="0"/>
          </a:p>
          <a:p>
            <a:pPr algn="ctr" fontAlgn="auto">
              <a:spcBef>
                <a:spcPct val="50000"/>
              </a:spcBef>
              <a:spcAft>
                <a:spcPts val="0"/>
              </a:spcAft>
              <a:buNone/>
              <a:defRPr/>
            </a:pPr>
            <a:endParaRPr lang="es-ES_tradnl" sz="4000" dirty="0">
              <a:solidFill>
                <a:schemeClr val="accent1">
                  <a:lumMod val="75000"/>
                </a:schemeClr>
              </a:solidFill>
            </a:endParaRPr>
          </a:p>
          <a:p>
            <a:pPr fontAlgn="auto">
              <a:spcBef>
                <a:spcPct val="50000"/>
              </a:spcBef>
              <a:spcAft>
                <a:spcPts val="0"/>
              </a:spcAft>
              <a:buFontTx/>
              <a:buChar char="•"/>
              <a:defRPr/>
            </a:pPr>
            <a:endParaRPr lang="es-ES_tradnl" sz="28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s-AR" smtClean="0"/>
              <a:pPr/>
              <a:t>2</a:t>
            </a:fld>
            <a:endParaRPr lang="es-AR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6093296"/>
            <a:ext cx="6891645" cy="5118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000" b="1" dirty="0">
                <a:latin typeface="+mn-lt"/>
              </a:rPr>
              <a:t>PLAN DE ADQUISICIONES (PAC)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AR" sz="3000" dirty="0"/>
              <a:t>El Plan de Adquisiciones (PAC), es una planificación detallada y programada por el termino de dieciocho (18) meses de cada una de las adquisiciones que se llevara a cabo por igual termino en el ciclo de ejecución de proyecto. </a:t>
            </a:r>
          </a:p>
          <a:p>
            <a:pPr algn="just"/>
            <a:r>
              <a:rPr lang="es-AR" sz="3000" u="sng" dirty="0"/>
              <a:t>No se puede iniciar ningún proceso que no este considerado en el plan de adquisiciones aprobado por el banco. </a:t>
            </a:r>
          </a:p>
          <a:p>
            <a:pPr algn="just"/>
            <a:r>
              <a:rPr lang="es-ES_tradnl" sz="3000" dirty="0"/>
              <a:t>El plan de adquisiciones debe ajustarse al plan de ejecución del proyecto</a:t>
            </a:r>
          </a:p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s-AR" smtClean="0"/>
              <a:pPr/>
              <a:t>3</a:t>
            </a:fld>
            <a:endParaRPr lang="es-AR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6093296"/>
            <a:ext cx="6891645" cy="5118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000" b="1" dirty="0">
                <a:latin typeface="+mn-lt"/>
              </a:rPr>
              <a:t>PLAN DE ADQUISICIONES (PAC)</a:t>
            </a: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eaLnBrk="0"/>
            <a:r>
              <a:rPr lang="es-AR" sz="3600" dirty="0"/>
              <a:t>Considerando la dinámica de ejecución de las proyectos, los PAC pueden modificarse, reformarse, corregirse, enmendarse,  situación que la Jurisdicción </a:t>
            </a:r>
            <a:r>
              <a:rPr lang="es-AR" sz="3600" u="sng" dirty="0"/>
              <a:t>deberá</a:t>
            </a:r>
            <a:r>
              <a:rPr lang="es-AR" sz="3600" dirty="0"/>
              <a:t> comunicar a la uec quien a su vez elevara al banco el nuevo PAC para su conocimiento y aprobación. </a:t>
            </a:r>
            <a:endParaRPr lang="es-ES" sz="36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s-AR" smtClean="0"/>
              <a:pPr/>
              <a:t>4</a:t>
            </a:fld>
            <a:endParaRPr lang="es-AR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6093296"/>
            <a:ext cx="6891645" cy="5118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b="1" dirty="0">
                <a:latin typeface="+mn-lt"/>
              </a:rPr>
              <a:t>PLAN DE ADQUISICIONES (PAC)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eaLnBrk="0"/>
            <a:r>
              <a:rPr lang="es-AR" sz="3200" dirty="0"/>
              <a:t>El PAC deberá mostrar los bienes y/o servicios agrupados por rubros, se deberá tener un costo/valor estimado, que permitirá definir el procedimiento de aplicación del cual se desprenderá un tiempo proyectado de gestión administrativa para la consecución del mismo. </a:t>
            </a:r>
            <a:endParaRPr lang="es-ES" sz="3200" b="1" dirty="0"/>
          </a:p>
          <a:p>
            <a:pPr algn="just" eaLnBrk="0"/>
            <a:r>
              <a:rPr lang="es-AR" sz="3200" dirty="0"/>
              <a:t>Es importante también definir los porcentajes por fuente de financiamiento (Fuente de financiamiento 22: crédito externo Fuente de financiamiento 11: Aporte Local).</a:t>
            </a:r>
            <a:endParaRPr lang="es-ES" sz="3200" b="1" dirty="0"/>
          </a:p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s-AR" smtClean="0"/>
              <a:pPr/>
              <a:t>5</a:t>
            </a:fld>
            <a:endParaRPr lang="es-AR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6093296"/>
            <a:ext cx="6891645" cy="5118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3600" b="1" dirty="0">
                <a:latin typeface="+mn-lt"/>
              </a:rPr>
              <a:t>PLAN DE ADQUISICIONES (PAC)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219200"/>
            <a:ext cx="8496944" cy="493776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en-US" sz="3000" dirty="0">
                <a:solidFill>
                  <a:schemeClr val="bg2">
                    <a:lumMod val="25000"/>
                  </a:schemeClr>
                </a:solidFill>
              </a:rPr>
              <a:t>QUE INFORMACION DEBE CONTENER UN PAC?</a:t>
            </a:r>
          </a:p>
          <a:p>
            <a:pPr algn="ctr">
              <a:buNone/>
            </a:pPr>
            <a:endParaRPr lang="en-US" sz="3000" dirty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QUE comprar?</a:t>
            </a:r>
          </a:p>
          <a:p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CÓMO comprarlo, mediante que método?</a:t>
            </a:r>
          </a:p>
          <a:p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CUANDO en que momento de la vida del proyecto?</a:t>
            </a:r>
          </a:p>
          <a:p>
            <a:endParaRPr lang="en-US" sz="3200" dirty="0">
              <a:solidFill>
                <a:schemeClr val="bg2">
                  <a:lumMod val="25000"/>
                </a:schemeClr>
              </a:solidFill>
            </a:endParaRPr>
          </a:p>
          <a:p>
            <a:pPr algn="ctr">
              <a:buNone/>
            </a:pPr>
            <a:r>
              <a:rPr lang="en-US" sz="3200" dirty="0">
                <a:solidFill>
                  <a:schemeClr val="bg2">
                    <a:lumMod val="25000"/>
                  </a:schemeClr>
                </a:solidFill>
              </a:rPr>
              <a:t>ADEMAS DEBE INCLUIR TIPO DE REVISIÓN DEL BANCO: EX ANTE/EX POST</a:t>
            </a:r>
            <a:endParaRPr lang="es-AR" sz="32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s-AR" smtClean="0"/>
              <a:pPr/>
              <a:t>6</a:t>
            </a:fld>
            <a:endParaRPr lang="es-AR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6093296"/>
            <a:ext cx="6891645" cy="5118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err="1"/>
              <a:t>Contenido</a:t>
            </a:r>
            <a:r>
              <a:rPr lang="en-US" dirty="0"/>
              <a:t> del Plan de </a:t>
            </a:r>
            <a:r>
              <a:rPr lang="en-US" dirty="0" err="1"/>
              <a:t>Adquisiciones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en-GB" sz="1800" kern="0" dirty="0"/>
              <a:t>El Plan de </a:t>
            </a:r>
            <a:r>
              <a:rPr lang="en-GB" sz="1800" kern="0" dirty="0" err="1"/>
              <a:t>Adquisiciones</a:t>
            </a:r>
            <a:r>
              <a:rPr lang="en-GB" sz="1800" kern="0" dirty="0"/>
              <a:t> y </a:t>
            </a:r>
            <a:r>
              <a:rPr lang="en-GB" sz="1800" kern="0" dirty="0" err="1"/>
              <a:t>cualquier</a:t>
            </a:r>
            <a:r>
              <a:rPr lang="en-GB" sz="1800" kern="0" dirty="0"/>
              <a:t> </a:t>
            </a:r>
            <a:r>
              <a:rPr lang="en-GB" sz="1800" kern="0" dirty="0" err="1"/>
              <a:t>actualización</a:t>
            </a:r>
            <a:r>
              <a:rPr lang="en-GB" sz="1800" kern="0" dirty="0"/>
              <a:t> </a:t>
            </a:r>
            <a:r>
              <a:rPr lang="en-GB" sz="1800" kern="0" dirty="0" err="1"/>
              <a:t>subsecuente</a:t>
            </a:r>
            <a:r>
              <a:rPr lang="en-GB" sz="1800" kern="0" dirty="0"/>
              <a:t> </a:t>
            </a:r>
            <a:r>
              <a:rPr lang="en-GB" sz="1800" kern="0" dirty="0" err="1"/>
              <a:t>debe</a:t>
            </a:r>
            <a:r>
              <a:rPr lang="en-GB" sz="1800" kern="0" dirty="0"/>
              <a:t> </a:t>
            </a:r>
            <a:r>
              <a:rPr lang="en-GB" sz="1800" kern="0" dirty="0" err="1"/>
              <a:t>incluir</a:t>
            </a:r>
            <a:r>
              <a:rPr lang="en-GB" sz="1800" kern="0" dirty="0"/>
              <a:t> </a:t>
            </a:r>
            <a:r>
              <a:rPr lang="en-GB" sz="1800" kern="0" dirty="0" err="1"/>
              <a:t>como</a:t>
            </a:r>
            <a:r>
              <a:rPr lang="en-GB" sz="1800" kern="0" dirty="0"/>
              <a:t> </a:t>
            </a:r>
            <a:r>
              <a:rPr lang="en-GB" sz="1800" kern="0" dirty="0" err="1"/>
              <a:t>mínimo</a:t>
            </a:r>
            <a:r>
              <a:rPr lang="en-GB" sz="1800" kern="0" dirty="0"/>
              <a:t>: </a:t>
            </a:r>
          </a:p>
          <a:p>
            <a:pPr marL="0" lvl="0" indent="0">
              <a:spcBef>
                <a:spcPts val="0"/>
              </a:spcBef>
              <a:buNone/>
              <a:defRPr/>
            </a:pPr>
            <a:endParaRPr lang="en-GB" sz="1800" kern="0" dirty="0">
              <a:solidFill>
                <a:schemeClr val="accent2"/>
              </a:solidFill>
            </a:endParaRPr>
          </a:p>
          <a:p>
            <a:pPr marL="285750"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n-GB" sz="2000" kern="0" dirty="0" err="1"/>
              <a:t>Una</a:t>
            </a:r>
            <a:r>
              <a:rPr lang="en-GB" sz="2000" kern="0" dirty="0"/>
              <a:t> </a:t>
            </a:r>
            <a:r>
              <a:rPr lang="en-GB" sz="2000" b="1" kern="0" dirty="0" err="1">
                <a:solidFill>
                  <a:srgbClr val="002060"/>
                </a:solidFill>
              </a:rPr>
              <a:t>breve</a:t>
            </a:r>
            <a:r>
              <a:rPr lang="en-GB" sz="2000" b="1" kern="0" dirty="0">
                <a:solidFill>
                  <a:srgbClr val="002060"/>
                </a:solidFill>
              </a:rPr>
              <a:t> </a:t>
            </a:r>
            <a:r>
              <a:rPr lang="en-GB" sz="2000" b="1" kern="0" dirty="0" err="1">
                <a:solidFill>
                  <a:srgbClr val="002060"/>
                </a:solidFill>
              </a:rPr>
              <a:t>descripción</a:t>
            </a:r>
            <a:r>
              <a:rPr lang="en-GB" sz="2000" b="1" kern="0" dirty="0">
                <a:solidFill>
                  <a:srgbClr val="002060"/>
                </a:solidFill>
              </a:rPr>
              <a:t> </a:t>
            </a:r>
            <a:r>
              <a:rPr lang="en-GB" sz="2000" kern="0" dirty="0"/>
              <a:t>de los </a:t>
            </a:r>
            <a:r>
              <a:rPr lang="en-GB" sz="2000" kern="0" dirty="0" err="1"/>
              <a:t>bienes</a:t>
            </a:r>
            <a:r>
              <a:rPr lang="en-GB" sz="2000" kern="0" dirty="0"/>
              <a:t>, </a:t>
            </a:r>
            <a:r>
              <a:rPr lang="en-GB" sz="2000" kern="0" dirty="0" err="1"/>
              <a:t>obras</a:t>
            </a:r>
            <a:r>
              <a:rPr lang="en-GB" sz="2000" kern="0" dirty="0"/>
              <a:t>, </a:t>
            </a:r>
            <a:r>
              <a:rPr lang="en-GB" sz="2000" kern="0" dirty="0" err="1"/>
              <a:t>servicios</a:t>
            </a:r>
            <a:r>
              <a:rPr lang="en-GB" sz="2000" kern="0" dirty="0"/>
              <a:t> </a:t>
            </a:r>
            <a:r>
              <a:rPr lang="en-GB" sz="2000" kern="0" dirty="0" err="1"/>
              <a:t>distintos</a:t>
            </a:r>
            <a:r>
              <a:rPr lang="en-GB" sz="2000" kern="0" dirty="0"/>
              <a:t> a los de </a:t>
            </a:r>
            <a:r>
              <a:rPr lang="en-GB" sz="2000" kern="0" dirty="0" err="1"/>
              <a:t>consultoría</a:t>
            </a:r>
            <a:r>
              <a:rPr lang="en-GB" sz="2000" kern="0" dirty="0"/>
              <a:t> y </a:t>
            </a:r>
            <a:r>
              <a:rPr lang="en-GB" sz="2000" kern="0" dirty="0" err="1"/>
              <a:t>servicios</a:t>
            </a:r>
            <a:r>
              <a:rPr lang="en-GB" sz="2000" kern="0" dirty="0"/>
              <a:t> </a:t>
            </a:r>
            <a:r>
              <a:rPr lang="en-GB" sz="2000" kern="0" dirty="0" err="1"/>
              <a:t>intelectuales</a:t>
            </a:r>
            <a:r>
              <a:rPr lang="en-GB" sz="2000" kern="0" dirty="0"/>
              <a:t> </a:t>
            </a:r>
            <a:r>
              <a:rPr lang="en-GB" sz="2000" kern="0" dirty="0" err="1"/>
              <a:t>requeridos</a:t>
            </a:r>
            <a:r>
              <a:rPr lang="en-GB" sz="2000" kern="0" dirty="0"/>
              <a:t> para </a:t>
            </a:r>
            <a:r>
              <a:rPr lang="en-GB" sz="2000" kern="0" dirty="0" err="1"/>
              <a:t>llevar</a:t>
            </a:r>
            <a:r>
              <a:rPr lang="en-GB" sz="2000" kern="0" dirty="0"/>
              <a:t> a </a:t>
            </a:r>
            <a:r>
              <a:rPr lang="en-GB" sz="2000" kern="0" dirty="0" err="1"/>
              <a:t>cabo</a:t>
            </a:r>
            <a:r>
              <a:rPr lang="en-GB" sz="2000" kern="0" dirty="0"/>
              <a:t> el </a:t>
            </a:r>
            <a:r>
              <a:rPr lang="en-GB" sz="2000" kern="0" dirty="0" err="1"/>
              <a:t>Proyecto</a:t>
            </a:r>
            <a:r>
              <a:rPr lang="en-GB" sz="2000" kern="0" dirty="0"/>
              <a:t> </a:t>
            </a:r>
            <a:r>
              <a:rPr lang="en-GB" sz="2000" kern="0" dirty="0" err="1"/>
              <a:t>durante</a:t>
            </a:r>
            <a:r>
              <a:rPr lang="en-GB" sz="2000" kern="0" dirty="0"/>
              <a:t> el </a:t>
            </a:r>
            <a:r>
              <a:rPr lang="en-GB" sz="2000" kern="0" dirty="0" err="1"/>
              <a:t>período</a:t>
            </a:r>
            <a:r>
              <a:rPr lang="en-GB" sz="2000" kern="0" dirty="0"/>
              <a:t> en </a:t>
            </a:r>
            <a:r>
              <a:rPr lang="en-GB" sz="2000" kern="0" dirty="0" err="1"/>
              <a:t>cuestión</a:t>
            </a:r>
            <a:r>
              <a:rPr lang="en-GB" sz="2000" kern="0" dirty="0"/>
              <a:t>,</a:t>
            </a:r>
          </a:p>
          <a:p>
            <a:pPr marL="285750"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n-GB" sz="2000" kern="0" dirty="0"/>
              <a:t>Los </a:t>
            </a:r>
            <a:r>
              <a:rPr lang="en-GB" sz="2000" b="1" kern="0" dirty="0" err="1">
                <a:solidFill>
                  <a:srgbClr val="002060"/>
                </a:solidFill>
              </a:rPr>
              <a:t>métodos</a:t>
            </a:r>
            <a:r>
              <a:rPr lang="en-GB" sz="2000" kern="0" dirty="0"/>
              <a:t> </a:t>
            </a:r>
            <a:r>
              <a:rPr lang="en-GB" sz="2000" kern="0" dirty="0" err="1"/>
              <a:t>propuestos</a:t>
            </a:r>
            <a:r>
              <a:rPr lang="en-GB" sz="2000" kern="0" dirty="0"/>
              <a:t> para </a:t>
            </a:r>
            <a:r>
              <a:rPr lang="en-GB" sz="2000" kern="0" dirty="0" err="1"/>
              <a:t>las</a:t>
            </a:r>
            <a:r>
              <a:rPr lang="en-GB" sz="2000" kern="0" dirty="0"/>
              <a:t> </a:t>
            </a:r>
            <a:r>
              <a:rPr lang="en-GB" sz="2000" kern="0" dirty="0" err="1"/>
              <a:t>contrataciones</a:t>
            </a:r>
            <a:r>
              <a:rPr lang="en-GB" sz="2000" kern="0" dirty="0"/>
              <a:t> de </a:t>
            </a:r>
            <a:r>
              <a:rPr lang="en-GB" sz="2000" kern="0" dirty="0" err="1"/>
              <a:t>conformidad</a:t>
            </a:r>
            <a:r>
              <a:rPr lang="en-GB" sz="2000" kern="0" dirty="0"/>
              <a:t> con el </a:t>
            </a:r>
            <a:r>
              <a:rPr lang="en-GB" sz="2000" kern="0" dirty="0" err="1"/>
              <a:t>Convenio</a:t>
            </a:r>
            <a:r>
              <a:rPr lang="en-GB" sz="2000" kern="0" dirty="0"/>
              <a:t> Legal de </a:t>
            </a:r>
            <a:r>
              <a:rPr lang="en-GB" sz="2000" kern="0" dirty="0" err="1"/>
              <a:t>Préstamo</a:t>
            </a:r>
            <a:r>
              <a:rPr lang="en-GB" sz="2000" kern="0" dirty="0"/>
              <a:t>,</a:t>
            </a:r>
          </a:p>
          <a:p>
            <a:pPr marL="285750"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n-GB" sz="2000" kern="0" dirty="0"/>
              <a:t>Los </a:t>
            </a:r>
            <a:r>
              <a:rPr lang="en-GB" sz="2000" kern="0" dirty="0" err="1"/>
              <a:t>procedimientos</a:t>
            </a:r>
            <a:r>
              <a:rPr lang="en-GB" sz="2000" kern="0" dirty="0"/>
              <a:t> y </a:t>
            </a:r>
            <a:r>
              <a:rPr lang="en-GB" sz="2000" kern="0" dirty="0" err="1"/>
              <a:t>montos</a:t>
            </a:r>
            <a:r>
              <a:rPr lang="en-GB" sz="2000" kern="0" dirty="0"/>
              <a:t> </a:t>
            </a:r>
            <a:r>
              <a:rPr lang="en-GB" sz="2000" kern="0" dirty="0" err="1"/>
              <a:t>límites</a:t>
            </a:r>
            <a:r>
              <a:rPr lang="en-GB" sz="2000" kern="0" dirty="0"/>
              <a:t> </a:t>
            </a:r>
            <a:r>
              <a:rPr lang="en-GB" sz="2000" kern="0" dirty="0" err="1"/>
              <a:t>aplicables</a:t>
            </a:r>
            <a:r>
              <a:rPr lang="en-GB" sz="2000" kern="0" dirty="0"/>
              <a:t> para el </a:t>
            </a:r>
            <a:r>
              <a:rPr lang="en-GB" sz="2000" b="1" kern="0" dirty="0" err="1">
                <a:solidFill>
                  <a:srgbClr val="002060"/>
                </a:solidFill>
              </a:rPr>
              <a:t>examen</a:t>
            </a:r>
            <a:r>
              <a:rPr lang="en-GB" sz="2000" b="1" kern="0" dirty="0">
                <a:solidFill>
                  <a:srgbClr val="002060"/>
                </a:solidFill>
              </a:rPr>
              <a:t> del </a:t>
            </a:r>
            <a:r>
              <a:rPr lang="en-GB" sz="2000" b="1" kern="0" dirty="0" err="1">
                <a:solidFill>
                  <a:srgbClr val="002060"/>
                </a:solidFill>
              </a:rPr>
              <a:t>Banco</a:t>
            </a:r>
            <a:r>
              <a:rPr lang="en-GB" sz="2000" b="1" kern="0" dirty="0">
                <a:solidFill>
                  <a:srgbClr val="002060"/>
                </a:solidFill>
              </a:rPr>
              <a:t> </a:t>
            </a:r>
            <a:r>
              <a:rPr lang="en-GB" sz="2000" kern="0" dirty="0"/>
              <a:t>Mundial (</a:t>
            </a:r>
            <a:r>
              <a:rPr lang="en-GB" sz="2000" kern="0" dirty="0" err="1"/>
              <a:t>revisión</a:t>
            </a:r>
            <a:r>
              <a:rPr lang="en-GB" sz="2000" kern="0" dirty="0"/>
              <a:t> </a:t>
            </a:r>
            <a:r>
              <a:rPr lang="en-GB" sz="2000" kern="0" dirty="0" err="1"/>
              <a:t>previa</a:t>
            </a:r>
            <a:r>
              <a:rPr lang="en-GB" sz="2000" kern="0" dirty="0"/>
              <a:t> o posterior),</a:t>
            </a:r>
          </a:p>
          <a:p>
            <a:pPr marL="285750" lvl="1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  <a:defRPr/>
            </a:pPr>
            <a:r>
              <a:rPr lang="en-GB" sz="2000" kern="0" dirty="0"/>
              <a:t>El </a:t>
            </a:r>
            <a:r>
              <a:rPr lang="en-GB" sz="2000" b="1" kern="0" dirty="0" err="1">
                <a:solidFill>
                  <a:srgbClr val="002060"/>
                </a:solidFill>
              </a:rPr>
              <a:t>tiempo</a:t>
            </a:r>
            <a:r>
              <a:rPr lang="en-GB" sz="2000" kern="0" dirty="0"/>
              <a:t> </a:t>
            </a:r>
            <a:r>
              <a:rPr lang="en-GB" sz="2000" kern="0" dirty="0" err="1"/>
              <a:t>estimado</a:t>
            </a:r>
            <a:r>
              <a:rPr lang="en-GB" sz="2000" kern="0" dirty="0"/>
              <a:t> para </a:t>
            </a:r>
            <a:r>
              <a:rPr lang="en-GB" sz="2000" kern="0" dirty="0" err="1"/>
              <a:t>las</a:t>
            </a:r>
            <a:r>
              <a:rPr lang="en-GB" sz="2000" kern="0" dirty="0"/>
              <a:t> </a:t>
            </a:r>
            <a:r>
              <a:rPr lang="en-GB" sz="2000" kern="0" dirty="0" err="1"/>
              <a:t>contrataciones</a:t>
            </a:r>
            <a:r>
              <a:rPr lang="en-GB" sz="2000" kern="0" dirty="0"/>
              <a:t>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s-ES" smtClean="0"/>
              <a:pPr/>
              <a:t>7</a:t>
            </a:fld>
            <a:endParaRPr lang="es-ES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6093296"/>
            <a:ext cx="6891645" cy="511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63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sz="2700" b="1" dirty="0">
                <a:latin typeface="+mn-lt"/>
              </a:rPr>
              <a:t>UMBRALES </a:t>
            </a:r>
            <a:r>
              <a:rPr lang="es-ES" dirty="0">
                <a:latin typeface="+mn-lt"/>
              </a:rPr>
              <a:t/>
            </a:r>
            <a:br>
              <a:rPr lang="es-ES" dirty="0">
                <a:latin typeface="+mn-lt"/>
              </a:rPr>
            </a:br>
            <a:r>
              <a:rPr lang="es-ES" sz="2200" dirty="0">
                <a:latin typeface="+mn-lt"/>
              </a:rPr>
              <a:t>La UEC realiza revisión ex ante de todos los procedimientos de las jurisdicciones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s-AR" smtClean="0"/>
              <a:pPr/>
              <a:t>8</a:t>
            </a:fld>
            <a:endParaRPr lang="es-AR"/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6093296"/>
            <a:ext cx="6891645" cy="511816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40767"/>
            <a:ext cx="7603204" cy="4667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Importancia</a:t>
            </a:r>
            <a:r>
              <a:rPr lang="en-US" dirty="0"/>
              <a:t> del Plan de </a:t>
            </a:r>
            <a:r>
              <a:rPr lang="en-US" dirty="0" err="1"/>
              <a:t>Adquisiciones</a:t>
            </a:r>
            <a:endParaRPr lang="es-ES" dirty="0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rgbClr val="0A4780"/>
                </a:solidFill>
                <a:latin typeface="Arial"/>
              </a:rPr>
              <a:t>Un PA </a:t>
            </a:r>
            <a:r>
              <a:rPr lang="en-US" dirty="0" err="1">
                <a:solidFill>
                  <a:srgbClr val="0A4780"/>
                </a:solidFill>
                <a:latin typeface="Arial"/>
              </a:rPr>
              <a:t>adecuado</a:t>
            </a:r>
            <a:r>
              <a:rPr lang="en-US" dirty="0">
                <a:solidFill>
                  <a:srgbClr val="0A478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A4780"/>
                </a:solidFill>
                <a:latin typeface="Arial"/>
              </a:rPr>
              <a:t>lleva</a:t>
            </a:r>
            <a:r>
              <a:rPr lang="en-US" dirty="0">
                <a:solidFill>
                  <a:srgbClr val="0A4780"/>
                </a:solidFill>
                <a:latin typeface="Arial"/>
              </a:rPr>
              <a:t> a:</a:t>
            </a:r>
            <a:endParaRPr lang="es-ES" dirty="0"/>
          </a:p>
        </p:txBody>
      </p:sp>
      <p:sp>
        <p:nvSpPr>
          <p:cNvPr id="10" name="9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285750" lvl="0" indent="-285750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sz="2800" kern="0" dirty="0" err="1">
                <a:solidFill>
                  <a:schemeClr val="bg2">
                    <a:lumMod val="50000"/>
                  </a:schemeClr>
                </a:solidFill>
                <a:latin typeface="Arial"/>
              </a:rPr>
              <a:t>Monitoreo</a:t>
            </a:r>
            <a:r>
              <a:rPr lang="en-US" sz="2800" kern="0" dirty="0">
                <a:solidFill>
                  <a:schemeClr val="bg2">
                    <a:lumMod val="50000"/>
                  </a:schemeClr>
                </a:solidFill>
                <a:latin typeface="Arial"/>
              </a:rPr>
              <a:t> </a:t>
            </a:r>
            <a:r>
              <a:rPr lang="en-US" sz="2800" kern="0" dirty="0" err="1">
                <a:solidFill>
                  <a:schemeClr val="bg2">
                    <a:lumMod val="50000"/>
                  </a:schemeClr>
                </a:solidFill>
                <a:latin typeface="Arial"/>
              </a:rPr>
              <a:t>correcto</a:t>
            </a:r>
            <a:r>
              <a:rPr lang="en-US" sz="2800" kern="0" dirty="0">
                <a:solidFill>
                  <a:schemeClr val="bg2">
                    <a:lumMod val="50000"/>
                  </a:schemeClr>
                </a:solidFill>
                <a:latin typeface="Arial"/>
              </a:rPr>
              <a:t> de </a:t>
            </a:r>
            <a:r>
              <a:rPr lang="en-US" sz="2800" kern="0" dirty="0" err="1">
                <a:solidFill>
                  <a:schemeClr val="bg2">
                    <a:lumMod val="50000"/>
                  </a:schemeClr>
                </a:solidFill>
                <a:latin typeface="Arial"/>
              </a:rPr>
              <a:t>fechas</a:t>
            </a:r>
            <a:r>
              <a:rPr lang="en-US" sz="2800" kern="0" dirty="0">
                <a:solidFill>
                  <a:schemeClr val="bg2">
                    <a:lumMod val="50000"/>
                  </a:schemeClr>
                </a:solidFill>
                <a:latin typeface="Arial"/>
              </a:rPr>
              <a:t> </a:t>
            </a:r>
            <a:r>
              <a:rPr lang="en-US" sz="2800" kern="0" dirty="0" err="1">
                <a:solidFill>
                  <a:schemeClr val="bg2">
                    <a:lumMod val="50000"/>
                  </a:schemeClr>
                </a:solidFill>
                <a:latin typeface="Arial"/>
              </a:rPr>
              <a:t>estimadas</a:t>
            </a:r>
            <a:endParaRPr lang="en-US" sz="2800" kern="0" dirty="0">
              <a:solidFill>
                <a:schemeClr val="bg2">
                  <a:lumMod val="50000"/>
                </a:schemeClr>
              </a:solidFill>
              <a:latin typeface="Arial"/>
            </a:endParaRPr>
          </a:p>
          <a:p>
            <a:pPr marL="285750" lvl="0" indent="-285750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sz="2800" kern="0" dirty="0" err="1">
                <a:solidFill>
                  <a:schemeClr val="bg2">
                    <a:lumMod val="50000"/>
                  </a:schemeClr>
                </a:solidFill>
                <a:latin typeface="Arial"/>
              </a:rPr>
              <a:t>Monitoreo</a:t>
            </a:r>
            <a:r>
              <a:rPr lang="en-US" sz="2800" kern="0" dirty="0">
                <a:solidFill>
                  <a:schemeClr val="bg2">
                    <a:lumMod val="50000"/>
                  </a:schemeClr>
                </a:solidFill>
                <a:latin typeface="Arial"/>
              </a:rPr>
              <a:t> de </a:t>
            </a:r>
            <a:r>
              <a:rPr lang="en-US" sz="2800" kern="0" dirty="0" err="1">
                <a:solidFill>
                  <a:schemeClr val="bg2">
                    <a:lumMod val="50000"/>
                  </a:schemeClr>
                </a:solidFill>
                <a:latin typeface="Arial"/>
              </a:rPr>
              <a:t>precios</a:t>
            </a:r>
            <a:r>
              <a:rPr lang="en-US" sz="2800" kern="0" dirty="0">
                <a:solidFill>
                  <a:schemeClr val="bg2">
                    <a:lumMod val="50000"/>
                  </a:schemeClr>
                </a:solidFill>
                <a:latin typeface="Arial"/>
              </a:rPr>
              <a:t> </a:t>
            </a:r>
            <a:r>
              <a:rPr lang="en-US" sz="2800" kern="0" dirty="0" err="1">
                <a:solidFill>
                  <a:schemeClr val="bg2">
                    <a:lumMod val="50000"/>
                  </a:schemeClr>
                </a:solidFill>
                <a:latin typeface="Arial"/>
              </a:rPr>
              <a:t>estimados</a:t>
            </a:r>
            <a:endParaRPr lang="en-US" sz="2800" kern="0" dirty="0">
              <a:solidFill>
                <a:schemeClr val="bg2">
                  <a:lumMod val="50000"/>
                </a:schemeClr>
              </a:solidFill>
              <a:latin typeface="Arial"/>
            </a:endParaRPr>
          </a:p>
          <a:p>
            <a:pPr marL="285750" lvl="0" indent="-285750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sz="2800" kern="0" dirty="0">
                <a:solidFill>
                  <a:schemeClr val="bg2">
                    <a:lumMod val="50000"/>
                  </a:schemeClr>
                </a:solidFill>
                <a:latin typeface="Arial"/>
              </a:rPr>
              <a:t>Buena </a:t>
            </a:r>
            <a:r>
              <a:rPr lang="en-US" sz="2800" kern="0" dirty="0" err="1">
                <a:solidFill>
                  <a:schemeClr val="bg2">
                    <a:lumMod val="50000"/>
                  </a:schemeClr>
                </a:solidFill>
                <a:latin typeface="Arial"/>
              </a:rPr>
              <a:t>programación</a:t>
            </a:r>
            <a:r>
              <a:rPr lang="en-US" sz="2800" kern="0" dirty="0">
                <a:solidFill>
                  <a:schemeClr val="bg2">
                    <a:lumMod val="50000"/>
                  </a:schemeClr>
                </a:solidFill>
                <a:latin typeface="Arial"/>
              </a:rPr>
              <a:t> del </a:t>
            </a:r>
            <a:r>
              <a:rPr lang="en-US" sz="2800" kern="0" dirty="0" err="1">
                <a:solidFill>
                  <a:schemeClr val="bg2">
                    <a:lumMod val="50000"/>
                  </a:schemeClr>
                </a:solidFill>
                <a:latin typeface="Arial"/>
              </a:rPr>
              <a:t>Proyecto</a:t>
            </a:r>
            <a:endParaRPr lang="en-US" sz="2800" kern="0" dirty="0">
              <a:solidFill>
                <a:schemeClr val="bg2">
                  <a:lumMod val="50000"/>
                </a:schemeClr>
              </a:solidFill>
              <a:latin typeface="Arial"/>
            </a:endParaRPr>
          </a:p>
          <a:p>
            <a:pPr marL="285750" lvl="0" indent="-285750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sz="2800" kern="0" dirty="0" err="1">
                <a:solidFill>
                  <a:schemeClr val="bg2">
                    <a:lumMod val="50000"/>
                  </a:schemeClr>
                </a:solidFill>
                <a:latin typeface="Arial"/>
              </a:rPr>
              <a:t>Mejorar</a:t>
            </a:r>
            <a:r>
              <a:rPr lang="en-US" sz="2800" kern="0" dirty="0">
                <a:solidFill>
                  <a:schemeClr val="bg2">
                    <a:lumMod val="50000"/>
                  </a:schemeClr>
                </a:solidFill>
                <a:latin typeface="Arial"/>
              </a:rPr>
              <a:t> la </a:t>
            </a:r>
            <a:r>
              <a:rPr lang="en-US" sz="2800" kern="0" dirty="0" err="1">
                <a:solidFill>
                  <a:schemeClr val="bg2">
                    <a:lumMod val="50000"/>
                  </a:schemeClr>
                </a:solidFill>
                <a:latin typeface="Arial"/>
              </a:rPr>
              <a:t>rendición</a:t>
            </a:r>
            <a:r>
              <a:rPr lang="en-US" sz="2800" kern="0" dirty="0">
                <a:solidFill>
                  <a:schemeClr val="bg2">
                    <a:lumMod val="50000"/>
                  </a:schemeClr>
                </a:solidFill>
                <a:latin typeface="Arial"/>
              </a:rPr>
              <a:t> de </a:t>
            </a:r>
            <a:r>
              <a:rPr lang="en-US" sz="2800" kern="0" dirty="0" err="1">
                <a:solidFill>
                  <a:schemeClr val="bg2">
                    <a:lumMod val="50000"/>
                  </a:schemeClr>
                </a:solidFill>
                <a:latin typeface="Arial"/>
              </a:rPr>
              <a:t>cuentas</a:t>
            </a:r>
            <a:endParaRPr lang="en-US" sz="2800" kern="0" dirty="0">
              <a:solidFill>
                <a:schemeClr val="bg2">
                  <a:lumMod val="50000"/>
                </a:schemeClr>
              </a:solidFill>
              <a:latin typeface="Arial"/>
            </a:endParaRPr>
          </a:p>
          <a:p>
            <a:pPr marL="285750" lvl="0" indent="-285750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sz="2800" kern="0" dirty="0" err="1">
                <a:solidFill>
                  <a:schemeClr val="bg2">
                    <a:lumMod val="50000"/>
                  </a:schemeClr>
                </a:solidFill>
                <a:latin typeface="Arial"/>
              </a:rPr>
              <a:t>Mejorar</a:t>
            </a:r>
            <a:r>
              <a:rPr lang="en-US" sz="2800" kern="0" dirty="0">
                <a:solidFill>
                  <a:schemeClr val="bg2">
                    <a:lumMod val="50000"/>
                  </a:schemeClr>
                </a:solidFill>
                <a:latin typeface="Arial"/>
              </a:rPr>
              <a:t> la </a:t>
            </a:r>
            <a:r>
              <a:rPr lang="en-US" sz="2800" kern="0" dirty="0" err="1">
                <a:solidFill>
                  <a:schemeClr val="bg2">
                    <a:lumMod val="50000"/>
                  </a:schemeClr>
                </a:solidFill>
                <a:latin typeface="Arial"/>
              </a:rPr>
              <a:t>transparencia</a:t>
            </a:r>
            <a:endParaRPr lang="en-US" sz="2800" kern="0" dirty="0">
              <a:solidFill>
                <a:schemeClr val="bg2">
                  <a:lumMod val="50000"/>
                </a:schemeClr>
              </a:solidFill>
              <a:latin typeface="Arial"/>
            </a:endParaRPr>
          </a:p>
          <a:p>
            <a:pPr marL="0" lvl="0" indent="0">
              <a:spcBef>
                <a:spcPts val="0"/>
              </a:spcBef>
              <a:spcAft>
                <a:spcPts val="600"/>
              </a:spcAft>
              <a:buClrTx/>
              <a:buSzTx/>
              <a:buNone/>
              <a:defRPr/>
            </a:pPr>
            <a:endParaRPr lang="en-US" sz="2800" kern="0" dirty="0">
              <a:solidFill>
                <a:sysClr val="window" lastClr="FFFFFF"/>
              </a:solidFill>
              <a:latin typeface="Arial"/>
            </a:endParaRPr>
          </a:p>
          <a:p>
            <a:endParaRPr lang="es-ES" dirty="0"/>
          </a:p>
        </p:txBody>
      </p:sp>
      <p:sp>
        <p:nvSpPr>
          <p:cNvPr id="11" name="10 Marcador de texto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lvl="0">
              <a:spcAft>
                <a:spcPts val="600"/>
              </a:spcAft>
              <a:defRPr/>
            </a:pPr>
            <a:r>
              <a:rPr lang="en-US" dirty="0">
                <a:solidFill>
                  <a:srgbClr val="0A4780"/>
                </a:solidFill>
                <a:latin typeface="Arial"/>
              </a:rPr>
              <a:t>Un PA </a:t>
            </a:r>
            <a:r>
              <a:rPr lang="en-US" dirty="0" err="1">
                <a:solidFill>
                  <a:srgbClr val="0A4780"/>
                </a:solidFill>
                <a:latin typeface="Arial"/>
              </a:rPr>
              <a:t>inadecuado</a:t>
            </a:r>
            <a:r>
              <a:rPr lang="en-US" dirty="0">
                <a:solidFill>
                  <a:srgbClr val="0A4780"/>
                </a:solidFill>
                <a:latin typeface="Arial"/>
              </a:rPr>
              <a:t> </a:t>
            </a:r>
            <a:r>
              <a:rPr lang="en-US" dirty="0" err="1">
                <a:solidFill>
                  <a:srgbClr val="0A4780"/>
                </a:solidFill>
                <a:latin typeface="Arial"/>
              </a:rPr>
              <a:t>lleva</a:t>
            </a:r>
            <a:r>
              <a:rPr lang="en-US" dirty="0">
                <a:solidFill>
                  <a:srgbClr val="0A4780"/>
                </a:solidFill>
                <a:latin typeface="Arial"/>
              </a:rPr>
              <a:t> a:</a:t>
            </a:r>
          </a:p>
        </p:txBody>
      </p:sp>
      <p:sp>
        <p:nvSpPr>
          <p:cNvPr id="12" name="11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285750" lvl="0" indent="-285750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sz="2800" kern="0" dirty="0" err="1">
                <a:solidFill>
                  <a:schemeClr val="bg2">
                    <a:lumMod val="50000"/>
                  </a:schemeClr>
                </a:solidFill>
                <a:latin typeface="Arial"/>
              </a:rPr>
              <a:t>Demoras</a:t>
            </a:r>
            <a:endParaRPr lang="en-US" sz="2800" kern="0" dirty="0">
              <a:solidFill>
                <a:schemeClr val="bg2">
                  <a:lumMod val="50000"/>
                </a:schemeClr>
              </a:solidFill>
              <a:latin typeface="Arial"/>
            </a:endParaRPr>
          </a:p>
          <a:p>
            <a:pPr marL="285750" lvl="0" indent="-285750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sz="2800" kern="0" dirty="0" err="1">
                <a:solidFill>
                  <a:schemeClr val="bg2">
                    <a:lumMod val="50000"/>
                  </a:schemeClr>
                </a:solidFill>
                <a:latin typeface="Arial"/>
              </a:rPr>
              <a:t>Procesos</a:t>
            </a:r>
            <a:r>
              <a:rPr lang="en-US" sz="2800" kern="0" dirty="0">
                <a:solidFill>
                  <a:schemeClr val="bg2">
                    <a:lumMod val="50000"/>
                  </a:schemeClr>
                </a:solidFill>
                <a:latin typeface="Arial"/>
              </a:rPr>
              <a:t> </a:t>
            </a:r>
            <a:r>
              <a:rPr lang="en-US" sz="2800" kern="0" dirty="0" err="1">
                <a:solidFill>
                  <a:schemeClr val="bg2">
                    <a:lumMod val="50000"/>
                  </a:schemeClr>
                </a:solidFill>
                <a:latin typeface="Arial"/>
              </a:rPr>
              <a:t>inadecuados</a:t>
            </a:r>
            <a:endParaRPr lang="en-US" sz="2800" kern="0" dirty="0">
              <a:solidFill>
                <a:schemeClr val="bg2">
                  <a:lumMod val="50000"/>
                </a:schemeClr>
              </a:solidFill>
              <a:latin typeface="Arial"/>
            </a:endParaRPr>
          </a:p>
          <a:p>
            <a:pPr marL="285750" lvl="0" indent="-285750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sz="2800" kern="0" dirty="0" err="1">
                <a:solidFill>
                  <a:schemeClr val="bg2">
                    <a:lumMod val="50000"/>
                  </a:schemeClr>
                </a:solidFill>
                <a:latin typeface="Arial"/>
              </a:rPr>
              <a:t>Incremento</a:t>
            </a:r>
            <a:r>
              <a:rPr lang="en-US" sz="2800" kern="0" dirty="0">
                <a:solidFill>
                  <a:schemeClr val="bg2">
                    <a:lumMod val="50000"/>
                  </a:schemeClr>
                </a:solidFill>
                <a:latin typeface="Arial"/>
              </a:rPr>
              <a:t> de </a:t>
            </a:r>
            <a:r>
              <a:rPr lang="en-US" sz="2800" kern="0" dirty="0" err="1">
                <a:solidFill>
                  <a:schemeClr val="bg2">
                    <a:lumMod val="50000"/>
                  </a:schemeClr>
                </a:solidFill>
                <a:latin typeface="Arial"/>
              </a:rPr>
              <a:t>costos</a:t>
            </a:r>
            <a:endParaRPr lang="en-US" sz="2800" kern="0" dirty="0">
              <a:solidFill>
                <a:schemeClr val="bg2">
                  <a:lumMod val="50000"/>
                </a:schemeClr>
              </a:solidFill>
              <a:latin typeface="Arial"/>
            </a:endParaRPr>
          </a:p>
          <a:p>
            <a:pPr marL="285750" lvl="0" indent="-285750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sz="2800" kern="0" dirty="0" err="1">
                <a:solidFill>
                  <a:schemeClr val="bg2">
                    <a:lumMod val="50000"/>
                  </a:schemeClr>
                </a:solidFill>
                <a:latin typeface="Arial"/>
              </a:rPr>
              <a:t>Ineficiencia</a:t>
            </a:r>
            <a:endParaRPr lang="en-US" sz="2800" kern="0" dirty="0">
              <a:solidFill>
                <a:schemeClr val="bg2">
                  <a:lumMod val="50000"/>
                </a:schemeClr>
              </a:solidFill>
              <a:latin typeface="Arial"/>
            </a:endParaRPr>
          </a:p>
          <a:p>
            <a:pPr marL="285750" lvl="0" indent="-285750"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sz="2800" kern="0" dirty="0" err="1">
                <a:solidFill>
                  <a:schemeClr val="bg2">
                    <a:lumMod val="50000"/>
                  </a:schemeClr>
                </a:solidFill>
                <a:latin typeface="Arial"/>
              </a:rPr>
              <a:t>Aumento</a:t>
            </a:r>
            <a:r>
              <a:rPr lang="en-US" sz="2800" kern="0" dirty="0">
                <a:solidFill>
                  <a:schemeClr val="bg2">
                    <a:lumMod val="50000"/>
                  </a:schemeClr>
                </a:solidFill>
                <a:latin typeface="Arial"/>
              </a:rPr>
              <a:t> de </a:t>
            </a:r>
            <a:r>
              <a:rPr lang="en-US" sz="2800" kern="0" dirty="0" err="1">
                <a:solidFill>
                  <a:schemeClr val="bg2">
                    <a:lumMod val="50000"/>
                  </a:schemeClr>
                </a:solidFill>
                <a:latin typeface="Arial"/>
              </a:rPr>
              <a:t>carga</a:t>
            </a:r>
            <a:r>
              <a:rPr lang="en-US" sz="2800" kern="0" dirty="0">
                <a:solidFill>
                  <a:schemeClr val="bg2">
                    <a:lumMod val="50000"/>
                  </a:schemeClr>
                </a:solidFill>
                <a:latin typeface="Arial"/>
              </a:rPr>
              <a:t> </a:t>
            </a:r>
            <a:r>
              <a:rPr lang="en-US" sz="2800" kern="0" dirty="0" err="1">
                <a:solidFill>
                  <a:schemeClr val="bg2">
                    <a:lumMod val="50000"/>
                  </a:schemeClr>
                </a:solidFill>
                <a:latin typeface="Arial"/>
              </a:rPr>
              <a:t>administrativa</a:t>
            </a:r>
            <a:endParaRPr lang="en-US" sz="2800" kern="0" dirty="0">
              <a:solidFill>
                <a:schemeClr val="bg2">
                  <a:lumMod val="50000"/>
                </a:schemeClr>
              </a:solidFill>
              <a:latin typeface="Arial"/>
            </a:endParaRPr>
          </a:p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4F9E6-8BD1-4849-86DE-3CD23B63DC4B}" type="slidenum">
              <a:rPr lang="es-ES" smtClean="0"/>
              <a:pPr/>
              <a:t>9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539552" y="476672"/>
            <a:ext cx="56498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dirty="0"/>
          </a:p>
        </p:txBody>
      </p:sp>
      <p:pic>
        <p:nvPicPr>
          <p:cNvPr id="13" name="12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6093296"/>
            <a:ext cx="6891645" cy="511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06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Clásico de Office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DE95A0C693CEB341887D38A4A2B58B45040072C752107C5A7B47AA91A1EE638E6F1F" ma:contentTypeVersion="28" ma:contentTypeDescription="Create a new document." ma:contentTypeScope="" ma:versionID="5eea76452d7eb073b41e4ecbec7235c0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Props1.xml><?xml version="1.0" encoding="utf-8"?>
<ds:datastoreItem xmlns:ds="http://schemas.openxmlformats.org/officeDocument/2006/customXml" ds:itemID="{5EDB7A63-121D-4324-8CBC-145F1A14DA26}">
  <ds:schemaRefs>
    <ds:schemaRef ds:uri="http://schemas.microsoft.com/office/2006/metadata/contentType"/>
    <ds:schemaRef ds:uri="http://schemas.microsoft.com/office/2006/metadata/properties/metaAttributes"/>
  </ds:schemaRefs>
</ds:datastoreItem>
</file>

<file path=customXml/itemProps2.xml><?xml version="1.0" encoding="utf-8"?>
<ds:datastoreItem xmlns:ds="http://schemas.openxmlformats.org/officeDocument/2006/customXml" ds:itemID="{E2A5E2E4-6526-425F-85C2-4863C30172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6B1855A-96FB-41E3-B9EE-B61D98BE21C2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575</Words>
  <Application>Microsoft Office PowerPoint</Application>
  <PresentationFormat>Presentación en pantalla (4:3)</PresentationFormat>
  <Paragraphs>77</Paragraphs>
  <Slides>11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  </vt:lpstr>
      <vt:lpstr>PLANEAMIENTO DE LAS ADQUISICIONES</vt:lpstr>
      <vt:lpstr>PLAN DE ADQUISICIONES (PAC)</vt:lpstr>
      <vt:lpstr>PLAN DE ADQUISICIONES (PAC)</vt:lpstr>
      <vt:lpstr>PLAN DE ADQUISICIONES (PAC)</vt:lpstr>
      <vt:lpstr>PLAN DE ADQUISICIONES (PAC)</vt:lpstr>
      <vt:lpstr>Contenido del Plan de Adquisiciones</vt:lpstr>
      <vt:lpstr>UMBRALES  La UEC realiza revisión ex ante de todos los procedimientos de las jurisdicciones</vt:lpstr>
      <vt:lpstr>Importancia del Plan de Adquisiciones</vt:lpstr>
      <vt:lpstr>Qué es la plataforma SEPA? </vt:lpstr>
      <vt:lpstr>Características Principales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2011-04-25T01:37:24Z</dcterms:created>
  <dcterms:modified xsi:type="dcterms:W3CDTF">2017-05-17T12:21:10Z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TC102282699990</vt:lpwstr>
  </property>
</Properties>
</file>